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Rubik Medium"/>
      <p:regular r:id="rId46"/>
      <p:bold r:id="rId47"/>
      <p:italic r:id="rId48"/>
      <p:boldItalic r:id="rId49"/>
    </p:embeddedFont>
    <p:embeddedFont>
      <p:font typeface="Rubik Light"/>
      <p:regular r:id="rId50"/>
      <p:bold r:id="rId51"/>
      <p:italic r:id="rId52"/>
      <p:boldItalic r:id="rId53"/>
    </p:embeddedFont>
    <p:embeddedFont>
      <p:font typeface="Helvetica Neue"/>
      <p:regular r:id="rId54"/>
      <p:bold r:id="rId55"/>
      <p:italic r:id="rId56"/>
      <p:boldItalic r:id="rId57"/>
    </p:embeddedFont>
    <p:embeddedFont>
      <p:font typeface="Rubik"/>
      <p:regular r:id="rId58"/>
      <p:bold r:id="rId59"/>
      <p:italic r:id="rId60"/>
      <p:boldItalic r:id="rId61"/>
    </p:embeddedFont>
    <p:embeddedFont>
      <p:font typeface="Helvetica Neue Light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44">
          <p15:clr>
            <a:srgbClr val="A4A3A4"/>
          </p15:clr>
        </p15:guide>
        <p15:guide id="2" pos="40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44" orient="horz"/>
        <p:guide pos="408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ubikMedium-regular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ubikMedium-italic.fntdata"/><Relationship Id="rId47" Type="http://schemas.openxmlformats.org/officeDocument/2006/relationships/font" Target="fonts/RubikMedium-bold.fntdata"/><Relationship Id="rId49" Type="http://schemas.openxmlformats.org/officeDocument/2006/relationships/font" Target="fonts/Rubik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HelveticaNeueLight-regular.fntdata"/><Relationship Id="rId61" Type="http://schemas.openxmlformats.org/officeDocument/2006/relationships/font" Target="fonts/Rubik-boldItalic.fntdata"/><Relationship Id="rId20" Type="http://schemas.openxmlformats.org/officeDocument/2006/relationships/slide" Target="slides/slide15.xml"/><Relationship Id="rId64" Type="http://schemas.openxmlformats.org/officeDocument/2006/relationships/font" Target="fonts/HelveticaNeueLight-italic.fntdata"/><Relationship Id="rId63" Type="http://schemas.openxmlformats.org/officeDocument/2006/relationships/font" Target="fonts/HelveticaNeueLigh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HelveticaNeueLigh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ubik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ubikLight-bold.fntdata"/><Relationship Id="rId50" Type="http://schemas.openxmlformats.org/officeDocument/2006/relationships/font" Target="fonts/RubikLight-regular.fntdata"/><Relationship Id="rId53" Type="http://schemas.openxmlformats.org/officeDocument/2006/relationships/font" Target="fonts/RubikLight-boldItalic.fntdata"/><Relationship Id="rId52" Type="http://schemas.openxmlformats.org/officeDocument/2006/relationships/font" Target="fonts/RubikLight-italic.fntdata"/><Relationship Id="rId11" Type="http://schemas.openxmlformats.org/officeDocument/2006/relationships/slide" Target="slides/slide6.xml"/><Relationship Id="rId55" Type="http://schemas.openxmlformats.org/officeDocument/2006/relationships/font" Target="fonts/HelveticaNeue-bold.fntdata"/><Relationship Id="rId10" Type="http://schemas.openxmlformats.org/officeDocument/2006/relationships/slide" Target="slides/slide5.xml"/><Relationship Id="rId54" Type="http://schemas.openxmlformats.org/officeDocument/2006/relationships/font" Target="fonts/HelveticaNeue-regular.fntdata"/><Relationship Id="rId13" Type="http://schemas.openxmlformats.org/officeDocument/2006/relationships/slide" Target="slides/slide8.xml"/><Relationship Id="rId57" Type="http://schemas.openxmlformats.org/officeDocument/2006/relationships/font" Target="fonts/HelveticaNeue-boldItalic.fntdata"/><Relationship Id="rId12" Type="http://schemas.openxmlformats.org/officeDocument/2006/relationships/slide" Target="slides/slide7.xml"/><Relationship Id="rId56" Type="http://schemas.openxmlformats.org/officeDocument/2006/relationships/font" Target="fonts/HelveticaNeue-italic.fntdata"/><Relationship Id="rId15" Type="http://schemas.openxmlformats.org/officeDocument/2006/relationships/slide" Target="slides/slide10.xml"/><Relationship Id="rId59" Type="http://schemas.openxmlformats.org/officeDocument/2006/relationships/font" Target="fonts/Rubik-bold.fntdata"/><Relationship Id="rId14" Type="http://schemas.openxmlformats.org/officeDocument/2006/relationships/slide" Target="slides/slide9.xml"/><Relationship Id="rId58" Type="http://schemas.openxmlformats.org/officeDocument/2006/relationships/font" Target="fonts/Rubik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402a3a701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g402a3a701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9a8a04ed6_0_1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49a8a04ed6_0_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9a8a04ed6_0_1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9a8a04ed6_0_1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9a8a04ed6_0_1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49a8a04ed6_0_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9a8a04ed6_0_3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9a8a04ed6_0_3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9a8a04ed6_0_3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49a8a04ed6_0_3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9a8a04ed6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9a8a04ed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9a8a04ed6_0_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49a8a04ed6_0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9a8a04ed6_0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9a8a04ed6_0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9a8a04ed6_0_1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49a8a04ed6_0_1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9a8a04ed6_0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9a8a04ed6_0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49a8a04ed6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g49a8a04ed6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9a8a04ed6_0_1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49a8a04ed6_0_1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9a8a04ed6_0_1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49a8a04ed6_0_1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9a8a04ed6_0_1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49a8a04ed6_0_1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9a8a04ed6_0_1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49a8a04ed6_0_1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a8a04ed6_0_1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9a8a04ed6_0_1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9a8a04ed6_0_3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9a8a04ed6_0_3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9a8a04ed6_0_2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49a8a04ed6_0_2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9a8a04ed6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9a8a04ed6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9a8a04ed6_0_2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49a8a04ed6_0_2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9a8a04ed6_0_3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49a8a04ed6_0_3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49a8a04ed6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49a8a04ed6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GoCardless makes it easy to take recurring payments online.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Founded in 2011, we have quickly grown into one of the world’s leading Direct Debit providers processing over 5£Bn a year for over 30,000 businesses.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9a8a04ed6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9a8a04ed6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9a8a04ed6_0_2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9a8a04ed6_0_2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9a8a04ed6_0_2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49a8a04ed6_0_2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9a8a04ed6_0_2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9a8a04ed6_0_2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9a8a04ed6_0_2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9a8a04ed6_0_2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9a8a04ed6_0_2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9a8a04ed6_0_2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9a8a04ed6_0_2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9a8a04ed6_0_2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9a8a04ed6_0_2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49a8a04ed6_0_2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9a8a04ed6_0_2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49a8a04ed6_0_2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9a8a04ed6_0_3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49a8a04ed6_0_3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9a8a04ed6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g49a8a04ed6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02a3a7019_0_1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402a3a7019_0_1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9a8a04ed6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9a8a04ed6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9a8a04ed6_0_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49a8a04ed6_0_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9a8a04ed6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9a8a04ed6_0_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this is…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9a8a04ed6_0_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Well this is stupid. And I’ll tell you why:</a:t>
            </a:r>
            <a:endParaRPr/>
          </a:p>
        </p:txBody>
      </p:sp>
      <p:sp>
        <p:nvSpPr>
          <p:cNvPr id="87" name="Google Shape;87;g49a8a04ed6_0_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9a8a04ed6_0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9a8a04ed6_0_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Actually, there is plenty of people that can tell you why that rotating password may not be a great idea. Here are some.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My 3 main arguments are: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Educating people in choosing better passwords makes empowers them in their life and your organisation as a byproduct. I think this is preferrable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Research exists that supports that when people are asked to rotate their password they will prefer a weaker password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Rotating a password will not help against a slightly more sophisticated attacker, social engineers get better and better and computational power is cheap these days.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 allow me to say, with dramatic license, that rotating password is stupid.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id overlay" type="tx">
  <p:cSld name="TITLE_AND_BODY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2821">
          <p15:clr>
            <a:srgbClr val="F9AD4C"/>
          </p15:clr>
        </p15:guide>
        <p15:guide id="2" pos="360">
          <p15:clr>
            <a:srgbClr val="F9AD4C"/>
          </p15:clr>
        </p15:guide>
        <p15:guide id="3" pos="1101">
          <p15:clr>
            <a:srgbClr val="F9AD4C"/>
          </p15:clr>
        </p15:guide>
        <p15:guide id="4" pos="1220">
          <p15:clr>
            <a:srgbClr val="F9AD4C"/>
          </p15:clr>
        </p15:guide>
        <p15:guide id="5" pos="1961">
          <p15:clr>
            <a:srgbClr val="F9AD4C"/>
          </p15:clr>
        </p15:guide>
        <p15:guide id="6" pos="2080">
          <p15:clr>
            <a:srgbClr val="F9AD4C"/>
          </p15:clr>
        </p15:guide>
        <p15:guide id="7" pos="2940">
          <p15:clr>
            <a:srgbClr val="F9AD4C"/>
          </p15:clr>
        </p15:guide>
        <p15:guide id="8" pos="3681">
          <p15:clr>
            <a:srgbClr val="F9AD4C"/>
          </p15:clr>
        </p15:guide>
        <p15:guide id="9" pos="3801">
          <p15:clr>
            <a:srgbClr val="F9AD4C"/>
          </p15:clr>
        </p15:guide>
        <p15:guide id="10" pos="4542">
          <p15:clr>
            <a:srgbClr val="F9AD4C"/>
          </p15:clr>
        </p15:guide>
        <p15:guide id="11" pos="4661">
          <p15:clr>
            <a:srgbClr val="F9AD4C"/>
          </p15:clr>
        </p15:guide>
        <p15:guide id="12" pos="5402">
          <p15:clr>
            <a:srgbClr val="F9AD4C"/>
          </p15:clr>
        </p15:guide>
        <p15:guide id="13" orient="horz" pos="359">
          <p15:clr>
            <a:srgbClr val="F9AD4C"/>
          </p15:clr>
        </p15:guide>
        <p15:guide id="14" orient="horz" pos="2879">
          <p15:clr>
            <a:srgbClr val="F9AD4C"/>
          </p15:clr>
        </p15:guide>
        <p15:guide id="15" orient="horz" pos="802">
          <p15:clr>
            <a:srgbClr val="F9AD4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id overlay 2">
  <p:cSld name="TITLE_AND_BODY_2">
    <p:bg>
      <p:bgPr>
        <a:solidFill>
          <a:srgbClr val="1850B3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519600" y="381775"/>
            <a:ext cx="68973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descr="gocardless-white@3x.png" id="9" name="Google Shape;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4726" y="4383947"/>
            <a:ext cx="1148606" cy="2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21">
          <p15:clr>
            <a:srgbClr val="F9AD4C"/>
          </p15:clr>
        </p15:guide>
        <p15:guide id="2" pos="360">
          <p15:clr>
            <a:srgbClr val="F9AD4C"/>
          </p15:clr>
        </p15:guide>
        <p15:guide id="3" pos="1101">
          <p15:clr>
            <a:srgbClr val="F9AD4C"/>
          </p15:clr>
        </p15:guide>
        <p15:guide id="4" pos="1220">
          <p15:clr>
            <a:srgbClr val="F9AD4C"/>
          </p15:clr>
        </p15:guide>
        <p15:guide id="5" pos="1961">
          <p15:clr>
            <a:srgbClr val="F9AD4C"/>
          </p15:clr>
        </p15:guide>
        <p15:guide id="6" pos="2080">
          <p15:clr>
            <a:srgbClr val="F9AD4C"/>
          </p15:clr>
        </p15:guide>
        <p15:guide id="7" pos="2940">
          <p15:clr>
            <a:srgbClr val="F9AD4C"/>
          </p15:clr>
        </p15:guide>
        <p15:guide id="8" pos="3681">
          <p15:clr>
            <a:srgbClr val="F9AD4C"/>
          </p15:clr>
        </p15:guide>
        <p15:guide id="9" pos="3801">
          <p15:clr>
            <a:srgbClr val="F9AD4C"/>
          </p15:clr>
        </p15:guide>
        <p15:guide id="10" pos="4542">
          <p15:clr>
            <a:srgbClr val="F9AD4C"/>
          </p15:clr>
        </p15:guide>
        <p15:guide id="11" pos="4661">
          <p15:clr>
            <a:srgbClr val="F9AD4C"/>
          </p15:clr>
        </p15:guide>
        <p15:guide id="12" pos="5402">
          <p15:clr>
            <a:srgbClr val="F9AD4C"/>
          </p15:clr>
        </p15:guide>
        <p15:guide id="13" orient="horz" pos="359">
          <p15:clr>
            <a:srgbClr val="F9AD4C"/>
          </p15:clr>
        </p15:guide>
        <p15:guide id="14" orient="horz" pos="2879">
          <p15:clr>
            <a:srgbClr val="F9AD4C"/>
          </p15:clr>
        </p15:guide>
        <p15:guide id="15" orient="horz" pos="802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id overlay 1">
  <p:cSld name="TITLE_AND_BODY_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481800" y="490850"/>
            <a:ext cx="43761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EC81C0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" type="subTitle"/>
          </p:nvPr>
        </p:nvSpPr>
        <p:spPr>
          <a:xfrm>
            <a:off x="495600" y="1189850"/>
            <a:ext cx="4285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6878A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2" type="body"/>
          </p:nvPr>
        </p:nvSpPr>
        <p:spPr>
          <a:xfrm>
            <a:off x="495600" y="1542800"/>
            <a:ext cx="52017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21">
          <p15:clr>
            <a:srgbClr val="F9AD4C"/>
          </p15:clr>
        </p15:guide>
        <p15:guide id="2" pos="360">
          <p15:clr>
            <a:srgbClr val="F9AD4C"/>
          </p15:clr>
        </p15:guide>
        <p15:guide id="3" pos="1101">
          <p15:clr>
            <a:srgbClr val="F9AD4C"/>
          </p15:clr>
        </p15:guide>
        <p15:guide id="4" pos="1220">
          <p15:clr>
            <a:srgbClr val="F9AD4C"/>
          </p15:clr>
        </p15:guide>
        <p15:guide id="5" pos="1961">
          <p15:clr>
            <a:srgbClr val="F9AD4C"/>
          </p15:clr>
        </p15:guide>
        <p15:guide id="6" pos="2080">
          <p15:clr>
            <a:srgbClr val="F9AD4C"/>
          </p15:clr>
        </p15:guide>
        <p15:guide id="7" pos="2940">
          <p15:clr>
            <a:srgbClr val="F9AD4C"/>
          </p15:clr>
        </p15:guide>
        <p15:guide id="8" pos="3681">
          <p15:clr>
            <a:srgbClr val="F9AD4C"/>
          </p15:clr>
        </p15:guide>
        <p15:guide id="9" pos="3801">
          <p15:clr>
            <a:srgbClr val="F9AD4C"/>
          </p15:clr>
        </p15:guide>
        <p15:guide id="10" pos="4542">
          <p15:clr>
            <a:srgbClr val="F9AD4C"/>
          </p15:clr>
        </p15:guide>
        <p15:guide id="11" pos="4661">
          <p15:clr>
            <a:srgbClr val="F9AD4C"/>
          </p15:clr>
        </p15:guide>
        <p15:guide id="12" pos="5402">
          <p15:clr>
            <a:srgbClr val="F9AD4C"/>
          </p15:clr>
        </p15:guide>
        <p15:guide id="13" orient="horz" pos="359">
          <p15:clr>
            <a:srgbClr val="F9AD4C"/>
          </p15:clr>
        </p15:guide>
        <p15:guide id="14" orient="horz" pos="2879">
          <p15:clr>
            <a:srgbClr val="F9AD4C"/>
          </p15:clr>
        </p15:guide>
        <p15:guide id="15" orient="horz" pos="802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id overlay 1 2">
  <p:cSld name="TITLE_AND_BODY_1_2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481800" y="490850"/>
            <a:ext cx="43761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EC81C0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16" name="Google Shape;16;p5"/>
          <p:cNvSpPr txBox="1"/>
          <p:nvPr>
            <p:ph idx="1" type="subTitle"/>
          </p:nvPr>
        </p:nvSpPr>
        <p:spPr>
          <a:xfrm>
            <a:off x="495600" y="1189850"/>
            <a:ext cx="25851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6878A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95600" y="1542800"/>
            <a:ext cx="25089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idx="3" type="subTitle"/>
          </p:nvPr>
        </p:nvSpPr>
        <p:spPr>
          <a:xfrm>
            <a:off x="3188275" y="1189850"/>
            <a:ext cx="25851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6878A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4" type="body"/>
          </p:nvPr>
        </p:nvSpPr>
        <p:spPr>
          <a:xfrm>
            <a:off x="3188275" y="1542800"/>
            <a:ext cx="25089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21">
          <p15:clr>
            <a:srgbClr val="F9AD4C"/>
          </p15:clr>
        </p15:guide>
        <p15:guide id="2" pos="360">
          <p15:clr>
            <a:srgbClr val="F9AD4C"/>
          </p15:clr>
        </p15:guide>
        <p15:guide id="3" pos="1101">
          <p15:clr>
            <a:srgbClr val="F9AD4C"/>
          </p15:clr>
        </p15:guide>
        <p15:guide id="4" pos="1220">
          <p15:clr>
            <a:srgbClr val="F9AD4C"/>
          </p15:clr>
        </p15:guide>
        <p15:guide id="5" pos="1961">
          <p15:clr>
            <a:srgbClr val="F9AD4C"/>
          </p15:clr>
        </p15:guide>
        <p15:guide id="6" pos="2080">
          <p15:clr>
            <a:srgbClr val="F9AD4C"/>
          </p15:clr>
        </p15:guide>
        <p15:guide id="7" pos="2940">
          <p15:clr>
            <a:srgbClr val="F9AD4C"/>
          </p15:clr>
        </p15:guide>
        <p15:guide id="8" pos="3681">
          <p15:clr>
            <a:srgbClr val="F9AD4C"/>
          </p15:clr>
        </p15:guide>
        <p15:guide id="9" pos="3801">
          <p15:clr>
            <a:srgbClr val="F9AD4C"/>
          </p15:clr>
        </p15:guide>
        <p15:guide id="10" pos="4542">
          <p15:clr>
            <a:srgbClr val="F9AD4C"/>
          </p15:clr>
        </p15:guide>
        <p15:guide id="11" pos="4661">
          <p15:clr>
            <a:srgbClr val="F9AD4C"/>
          </p15:clr>
        </p15:guide>
        <p15:guide id="12" pos="5402">
          <p15:clr>
            <a:srgbClr val="F9AD4C"/>
          </p15:clr>
        </p15:guide>
        <p15:guide id="13" orient="horz" pos="359">
          <p15:clr>
            <a:srgbClr val="F9AD4C"/>
          </p15:clr>
        </p15:guide>
        <p15:guide id="14" orient="horz" pos="2879">
          <p15:clr>
            <a:srgbClr val="F9AD4C"/>
          </p15:clr>
        </p15:guide>
        <p15:guide id="15" orient="horz" pos="802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id overlay 1 1">
  <p:cSld name="TITLE_AND_BODY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type="title"/>
          </p:nvPr>
        </p:nvSpPr>
        <p:spPr>
          <a:xfrm>
            <a:off x="481800" y="490850"/>
            <a:ext cx="43761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EC81C0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22" name="Google Shape;22;p6"/>
          <p:cNvSpPr txBox="1"/>
          <p:nvPr>
            <p:ph idx="1" type="subTitle"/>
          </p:nvPr>
        </p:nvSpPr>
        <p:spPr>
          <a:xfrm>
            <a:off x="495600" y="1189850"/>
            <a:ext cx="25851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6878A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2" type="body"/>
          </p:nvPr>
        </p:nvSpPr>
        <p:spPr>
          <a:xfrm>
            <a:off x="495600" y="1542800"/>
            <a:ext cx="25089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3" type="subTitle"/>
          </p:nvPr>
        </p:nvSpPr>
        <p:spPr>
          <a:xfrm>
            <a:off x="3188275" y="1189850"/>
            <a:ext cx="25851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6878A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4" type="body"/>
          </p:nvPr>
        </p:nvSpPr>
        <p:spPr>
          <a:xfrm>
            <a:off x="3188275" y="1542800"/>
            <a:ext cx="25089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5" type="subTitle"/>
          </p:nvPr>
        </p:nvSpPr>
        <p:spPr>
          <a:xfrm>
            <a:off x="5932525" y="1189850"/>
            <a:ext cx="25851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6878A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6" type="body"/>
          </p:nvPr>
        </p:nvSpPr>
        <p:spPr>
          <a:xfrm>
            <a:off x="5932525" y="1542800"/>
            <a:ext cx="25089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●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○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venir"/>
              <a:buChar char="■"/>
              <a:defRPr sz="11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21">
          <p15:clr>
            <a:srgbClr val="F9AD4C"/>
          </p15:clr>
        </p15:guide>
        <p15:guide id="2" pos="360">
          <p15:clr>
            <a:srgbClr val="F9AD4C"/>
          </p15:clr>
        </p15:guide>
        <p15:guide id="3" pos="1101">
          <p15:clr>
            <a:srgbClr val="F9AD4C"/>
          </p15:clr>
        </p15:guide>
        <p15:guide id="4" pos="1220">
          <p15:clr>
            <a:srgbClr val="F9AD4C"/>
          </p15:clr>
        </p15:guide>
        <p15:guide id="5" pos="1961">
          <p15:clr>
            <a:srgbClr val="F9AD4C"/>
          </p15:clr>
        </p15:guide>
        <p15:guide id="6" pos="2080">
          <p15:clr>
            <a:srgbClr val="F9AD4C"/>
          </p15:clr>
        </p15:guide>
        <p15:guide id="7" pos="2940">
          <p15:clr>
            <a:srgbClr val="F9AD4C"/>
          </p15:clr>
        </p15:guide>
        <p15:guide id="8" pos="3681">
          <p15:clr>
            <a:srgbClr val="F9AD4C"/>
          </p15:clr>
        </p15:guide>
        <p15:guide id="9" pos="3801">
          <p15:clr>
            <a:srgbClr val="F9AD4C"/>
          </p15:clr>
        </p15:guide>
        <p15:guide id="10" pos="4542">
          <p15:clr>
            <a:srgbClr val="F9AD4C"/>
          </p15:clr>
        </p15:guide>
        <p15:guide id="11" pos="4661">
          <p15:clr>
            <a:srgbClr val="F9AD4C"/>
          </p15:clr>
        </p15:guide>
        <p15:guide id="12" pos="5402">
          <p15:clr>
            <a:srgbClr val="F9AD4C"/>
          </p15:clr>
        </p15:guide>
        <p15:guide id="13" orient="horz" pos="359">
          <p15:clr>
            <a:srgbClr val="F9AD4C"/>
          </p15:clr>
        </p15:guide>
        <p15:guide id="14" orient="horz" pos="2879">
          <p15:clr>
            <a:srgbClr val="F9AD4C"/>
          </p15:clr>
        </p15:guide>
        <p15:guide id="15" orient="horz" pos="802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id structure">
  <p:cSld name="Grid structur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571797" y="570607"/>
            <a:ext cx="1176300" cy="3999900"/>
          </a:xfrm>
          <a:prstGeom prst="rect">
            <a:avLst/>
          </a:prstGeom>
          <a:solidFill>
            <a:schemeClr val="accent6">
              <a:alpha val="50199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1748135" y="570607"/>
            <a:ext cx="189000" cy="399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7"/>
          <p:cNvSpPr/>
          <p:nvPr/>
        </p:nvSpPr>
        <p:spPr>
          <a:xfrm>
            <a:off x="1937184" y="570607"/>
            <a:ext cx="1176300" cy="3999900"/>
          </a:xfrm>
          <a:prstGeom prst="rect">
            <a:avLst/>
          </a:prstGeom>
          <a:solidFill>
            <a:schemeClr val="accent6">
              <a:alpha val="50199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7"/>
          <p:cNvSpPr/>
          <p:nvPr/>
        </p:nvSpPr>
        <p:spPr>
          <a:xfrm>
            <a:off x="3113522" y="570607"/>
            <a:ext cx="189000" cy="399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;p7"/>
          <p:cNvSpPr/>
          <p:nvPr/>
        </p:nvSpPr>
        <p:spPr>
          <a:xfrm>
            <a:off x="3302570" y="570607"/>
            <a:ext cx="1176300" cy="3999900"/>
          </a:xfrm>
          <a:prstGeom prst="rect">
            <a:avLst/>
          </a:prstGeom>
          <a:solidFill>
            <a:schemeClr val="accent6">
              <a:alpha val="50199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7"/>
          <p:cNvSpPr/>
          <p:nvPr/>
        </p:nvSpPr>
        <p:spPr>
          <a:xfrm>
            <a:off x="4478908" y="570607"/>
            <a:ext cx="189000" cy="399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5;p7"/>
          <p:cNvSpPr/>
          <p:nvPr/>
        </p:nvSpPr>
        <p:spPr>
          <a:xfrm>
            <a:off x="4667957" y="570607"/>
            <a:ext cx="1176300" cy="3999900"/>
          </a:xfrm>
          <a:prstGeom prst="rect">
            <a:avLst/>
          </a:prstGeom>
          <a:solidFill>
            <a:schemeClr val="accent6">
              <a:alpha val="50199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5844294" y="570607"/>
            <a:ext cx="189000" cy="399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37;p7"/>
          <p:cNvSpPr/>
          <p:nvPr/>
        </p:nvSpPr>
        <p:spPr>
          <a:xfrm>
            <a:off x="6033343" y="570607"/>
            <a:ext cx="1176300" cy="3999900"/>
          </a:xfrm>
          <a:prstGeom prst="rect">
            <a:avLst/>
          </a:prstGeom>
          <a:solidFill>
            <a:schemeClr val="accent6">
              <a:alpha val="50199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8;p7"/>
          <p:cNvSpPr/>
          <p:nvPr/>
        </p:nvSpPr>
        <p:spPr>
          <a:xfrm>
            <a:off x="7209681" y="570607"/>
            <a:ext cx="189000" cy="399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9;p7"/>
          <p:cNvSpPr/>
          <p:nvPr/>
        </p:nvSpPr>
        <p:spPr>
          <a:xfrm>
            <a:off x="7398729" y="570607"/>
            <a:ext cx="1176300" cy="3999900"/>
          </a:xfrm>
          <a:prstGeom prst="rect">
            <a:avLst/>
          </a:prstGeom>
          <a:solidFill>
            <a:schemeClr val="accent6">
              <a:alpha val="50199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8.png"/><Relationship Id="rId5" Type="http://schemas.openxmlformats.org/officeDocument/2006/relationships/image" Target="../media/image27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10" Type="http://schemas.openxmlformats.org/officeDocument/2006/relationships/image" Target="../media/image22.png"/><Relationship Id="rId9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23.png"/><Relationship Id="rId8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pages.nist.gov/800-63-FAQ/" TargetMode="External"/><Relationship Id="rId4" Type="http://schemas.openxmlformats.org/officeDocument/2006/relationships/hyperlink" Target="https://www.ncsc.gov.uk/guidance/password-guidance-simplifying-your-approach" TargetMode="External"/><Relationship Id="rId10" Type="http://schemas.openxmlformats.org/officeDocument/2006/relationships/hyperlink" Target="https://www.troyhunt.com/passwords-evolved-authentication-guidance-for-the-modern-era/" TargetMode="External"/><Relationship Id="rId9" Type="http://schemas.openxmlformats.org/officeDocument/2006/relationships/hyperlink" Target="http://people.scs.carleton.ca/~paulv/papers/expiration-authorcopy.pdf" TargetMode="External"/><Relationship Id="rId5" Type="http://schemas.openxmlformats.org/officeDocument/2006/relationships/hyperlink" Target="https://www.ncsc.gov.uk/guidance/password-guidance-simplifying-your-approach" TargetMode="External"/><Relationship Id="rId6" Type="http://schemas.openxmlformats.org/officeDocument/2006/relationships/hyperlink" Target="https://www.ncsc.gov.uk/articles/problems-forcing-regular-password-expiry" TargetMode="External"/><Relationship Id="rId7" Type="http://schemas.openxmlformats.org/officeDocument/2006/relationships/hyperlink" Target="https://www.ncsc.gov.uk/blog-post/your-password-expiry-policy-may-have-reached-its-expiry-date" TargetMode="External"/><Relationship Id="rId8" Type="http://schemas.openxmlformats.org/officeDocument/2006/relationships/hyperlink" Target="https://www.ftc.gov/news-events/blogs/techftc/2016/03/time-rethink-mandatory-password-chang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854B3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/>
        </p:nvSpPr>
        <p:spPr>
          <a:xfrm>
            <a:off x="519593" y="381769"/>
            <a:ext cx="6647100" cy="3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rPr lang="en-GB" sz="5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Password Rotation</a:t>
            </a:r>
            <a:endParaRPr sz="56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t/>
            </a:r>
            <a:endParaRPr sz="36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rPr lang="en-GB" sz="3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 cautionary tale about </a:t>
            </a:r>
            <a:endParaRPr sz="36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rPr lang="en-GB" sz="3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Security comms</a:t>
            </a:r>
            <a:endParaRPr sz="36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gocardless-white@3x.png" id="46" name="Google Shape;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9098" y="4407356"/>
            <a:ext cx="1148606" cy="2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Or is it?</a:t>
            </a:r>
            <a:endParaRPr sz="5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513" y="571800"/>
            <a:ext cx="5272526" cy="39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Sometimes it is not stupid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571800" y="1273625"/>
            <a:ext cx="39072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Humans: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Lazy 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Predictable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Love sharing private stuff on social media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Panic when need to create a password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SCREW UP ENTROPY BADLY</a:t>
            </a:r>
            <a:endParaRPr b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900" y="1273625"/>
            <a:ext cx="3981300" cy="2434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What is it then?</a:t>
            </a:r>
            <a:b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-GB" sz="3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I am confused now...</a:t>
            </a:r>
            <a:endParaRPr sz="3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What is it then?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571800" y="1273625"/>
            <a:ext cx="66378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Never rotating the passwords is a risk (and would be generally considered bad practice)</a:t>
            </a:r>
            <a:b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b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should balance the risk mitigation against the amount of work and disruption that rotating a password will cause</a:t>
            </a:r>
            <a:b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b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Rotating password can mitigate against weak passwords, especially if you are not sure of the complexity</a:t>
            </a:r>
            <a:b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b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Most organisations rotate passwords to some degree of p</a:t>
            </a: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eriodicity, complexity, and management rules.</a:t>
            </a:r>
            <a:endParaRPr b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Some People still think it’s great security</a:t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Who are these monsters?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4667900" y="1273625"/>
            <a:ext cx="39072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Auditors</a:t>
            </a:r>
            <a:endParaRPr b="1"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Auditors love asking this question and explain how if you are not rotating your passwords you’ll go to the naughty corner and you’ll not pass.</a:t>
            </a:r>
            <a:b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b="1"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Remember: it may not be their fault and this may be the highlight of their day!</a:t>
            </a:r>
            <a:endParaRPr b="1"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00" y="1273625"/>
            <a:ext cx="3907201" cy="32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Let’s Recap</a:t>
            </a:r>
            <a:endParaRPr sz="3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The story so far...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42" name="Google Shape;142;p24"/>
          <p:cNvSpPr txBox="1"/>
          <p:nvPr/>
        </p:nvSpPr>
        <p:spPr>
          <a:xfrm>
            <a:off x="571800" y="1273625"/>
            <a:ext cx="80031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Humans are generally terrible with passwords and hate changing them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i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(most humans also have some issue with authority...)</a:t>
            </a:r>
            <a:endParaRPr i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Rotating passwords does not guarantee great protection against determined attackers...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… but sometimes is required (and recommended)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Auditors love to tick the rotation box or be annoying about it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For all the above, we never introduced a Password Rotation Policy…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… and had no intention to do so anytime soon...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Then we got Audited</a:t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… oops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571800" y="1273625"/>
            <a:ext cx="52725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challenged them but these things are binary: pass/not pass, no middle ground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Password Rotation Policy becomes priority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know that already enforce some of the requirements...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… but we need to expire the password and we don’t know how old they are.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7D0F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/>
        </p:nvSpPr>
        <p:spPr>
          <a:xfrm>
            <a:off x="506897" y="393131"/>
            <a:ext cx="47010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FF7496"/>
                </a:solidFill>
                <a:latin typeface="Rubik"/>
                <a:ea typeface="Rubik"/>
                <a:cs typeface="Rubik"/>
                <a:sym typeface="Rubik"/>
              </a:rPr>
              <a:t>Hi!</a:t>
            </a:r>
            <a:endParaRPr sz="5600">
              <a:solidFill>
                <a:srgbClr val="FF7496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We need a plan</a:t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00" y="570600"/>
            <a:ext cx="8003226" cy="393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825" y="962025"/>
            <a:ext cx="661035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88" y="1360980"/>
            <a:ext cx="8003223" cy="2421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How are we doing it?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00" y="1273625"/>
            <a:ext cx="1949776" cy="12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7126" y="3767001"/>
            <a:ext cx="799775" cy="7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1188" y="3765935"/>
            <a:ext cx="799775" cy="8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4300" y="1273613"/>
            <a:ext cx="1981345" cy="129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5250" y="3765936"/>
            <a:ext cx="801925" cy="8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1450" y="1521731"/>
            <a:ext cx="801925" cy="80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31"/>
          <p:cNvCxnSpPr>
            <a:stCxn id="179" idx="3"/>
            <a:endCxn id="184" idx="1"/>
          </p:cNvCxnSpPr>
          <p:nvPr/>
        </p:nvCxnSpPr>
        <p:spPr>
          <a:xfrm>
            <a:off x="2521576" y="1922688"/>
            <a:ext cx="78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" name="Google Shape;186;p31"/>
          <p:cNvCxnSpPr>
            <a:stCxn id="184" idx="3"/>
            <a:endCxn id="182" idx="1"/>
          </p:cNvCxnSpPr>
          <p:nvPr/>
        </p:nvCxnSpPr>
        <p:spPr>
          <a:xfrm>
            <a:off x="4103375" y="1922694"/>
            <a:ext cx="174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31"/>
          <p:cNvCxnSpPr>
            <a:stCxn id="180" idx="3"/>
            <a:endCxn id="181" idx="1"/>
          </p:cNvCxnSpPr>
          <p:nvPr/>
        </p:nvCxnSpPr>
        <p:spPr>
          <a:xfrm>
            <a:off x="2736900" y="4166888"/>
            <a:ext cx="62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31"/>
          <p:cNvCxnSpPr>
            <a:stCxn id="181" idx="3"/>
            <a:endCxn id="183" idx="1"/>
          </p:cNvCxnSpPr>
          <p:nvPr/>
        </p:nvCxnSpPr>
        <p:spPr>
          <a:xfrm>
            <a:off x="4160962" y="4166897"/>
            <a:ext cx="62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How are we doing it?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00" y="1313300"/>
            <a:ext cx="8003226" cy="321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/>
        </p:nvSpPr>
        <p:spPr>
          <a:xfrm>
            <a:off x="506900" y="393125"/>
            <a:ext cx="68919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 Light"/>
                <a:ea typeface="Rubik Light"/>
                <a:cs typeface="Rubik Light"/>
                <a:sym typeface="Rubik Light"/>
              </a:rPr>
              <a:t>Ready for Kick Off!</a:t>
            </a:r>
            <a:endParaRPr sz="5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738" y="1273625"/>
            <a:ext cx="5272525" cy="4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7525" y="2171822"/>
            <a:ext cx="4408954" cy="1862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0149">
            <a:off x="352850" y="827025"/>
            <a:ext cx="8839200" cy="123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15205">
            <a:off x="152400" y="2181227"/>
            <a:ext cx="60960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75216">
            <a:off x="-345500" y="1821640"/>
            <a:ext cx="8839202" cy="89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32008">
            <a:off x="-426250" y="2998344"/>
            <a:ext cx="8839202" cy="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36446">
            <a:off x="2871798" y="390675"/>
            <a:ext cx="3657314" cy="443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31623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423057">
            <a:off x="329700" y="1636972"/>
            <a:ext cx="9143999" cy="49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2003020"/>
            <a:ext cx="9144001" cy="1137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S#@t!</a:t>
            </a:r>
            <a:endParaRPr sz="3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What went wrong?</a:t>
            </a:r>
            <a:endParaRPr sz="3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/>
        </p:nvSpPr>
        <p:spPr>
          <a:xfrm>
            <a:off x="571800" y="1273628"/>
            <a:ext cx="3905400" cy="24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Piero</a:t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What do I do?</a:t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IT Engineering @ GoCardless</a:t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Where can you find me?</a:t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@</a:t>
            </a: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pmamberti</a:t>
            </a: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" name="Google Shape;57;p10"/>
          <p:cNvSpPr txBox="1"/>
          <p:nvPr/>
        </p:nvSpPr>
        <p:spPr>
          <a:xfrm>
            <a:off x="4668853" y="3727782"/>
            <a:ext cx="39054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sz="11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6878A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" name="Google Shape;58;p10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1800">
                <a:solidFill>
                  <a:srgbClr val="EC81C0"/>
                </a:solidFill>
                <a:latin typeface="Rubik Medium"/>
                <a:ea typeface="Rubik Medium"/>
                <a:cs typeface="Rubik Medium"/>
                <a:sym typeface="Rubik Medium"/>
              </a:rPr>
              <a:t>Hi, my name is...</a:t>
            </a:r>
            <a:endParaRPr sz="1800">
              <a:solidFill>
                <a:srgbClr val="EC81C0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50B3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59" name="Google Shape;5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400" y="563925"/>
            <a:ext cx="3956292" cy="342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00" y="3529775"/>
            <a:ext cx="257050" cy="2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5300" y="3505675"/>
            <a:ext cx="257050" cy="25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638" y="2322064"/>
            <a:ext cx="7344726" cy="49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What went wrong?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571800" y="1273625"/>
            <a:ext cx="52725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failed at communicating the why 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did not provide a ‘longer term’ perspective to appropriately frame this upcoming changes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underestimated our users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/>
          <p:nvPr/>
        </p:nvSpPr>
        <p:spPr>
          <a:xfrm>
            <a:off x="506900" y="393125"/>
            <a:ext cx="59730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Lessons Learned</a:t>
            </a:r>
            <a:endParaRPr sz="5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3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What would I do differently?</a:t>
            </a:r>
            <a:endParaRPr sz="3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Lesson #1 - Start MORE with Why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45" name="Google Shape;245;p40"/>
          <p:cNvSpPr txBox="1"/>
          <p:nvPr/>
        </p:nvSpPr>
        <p:spPr>
          <a:xfrm>
            <a:off x="571800" y="1273625"/>
            <a:ext cx="66378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 audit was not the problem, it only exposed it: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i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can’t audit our password complexity, therefore we need to rotate them</a:t>
            </a:r>
            <a:br>
              <a:rPr i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i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know from empirical data that users are using passwords that are not very secure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Ticking the box is important, but our user’s security is way more important and </a:t>
            </a:r>
            <a:r>
              <a:rPr b="1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never rotating 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is bad practice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Ensure this why is clearly communicated to stakeholders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Lesson #2 - Provide a longer horizon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51" name="Google Shape;251;p41"/>
          <p:cNvSpPr txBox="1"/>
          <p:nvPr/>
        </p:nvSpPr>
        <p:spPr>
          <a:xfrm>
            <a:off x="571800" y="1273625"/>
            <a:ext cx="66378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don’t want to rotate often but we need to improve in order to do so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will be working to increase the rotation period as much as possible but 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it cannot happen immediately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need a temporary rotation policy now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will revise and update it as our improved tools increase our confidence in a stronger password baseline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Lesson #3 - Give users credit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57" name="Google Shape;257;p42"/>
          <p:cNvSpPr txBox="1"/>
          <p:nvPr/>
        </p:nvSpPr>
        <p:spPr>
          <a:xfrm>
            <a:off x="571800" y="1273625"/>
            <a:ext cx="66378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are too close to the technology and sometimes become detached with our 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users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’ reality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are a tech company and 45% of us works in an engineering function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Users are a lot more security aware than we expect them to be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Tailor comms to a user base that is aware of best practises and tech savvy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/>
        </p:nvSpPr>
        <p:spPr>
          <a:xfrm>
            <a:off x="571800" y="563925"/>
            <a:ext cx="6637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Lesson #4 - SAL search and python string comparison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63" name="Google Shape;263;p43"/>
          <p:cNvSpPr txBox="1"/>
          <p:nvPr/>
        </p:nvSpPr>
        <p:spPr>
          <a:xfrm>
            <a:off x="571800" y="1273625"/>
            <a:ext cx="66378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Sal compares strings, which is why we report the age in days as ‘0100’ instead of ‘100’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String comparison is annoying when working with numbers as it will do things like this </a:t>
            </a:r>
            <a:r>
              <a:rPr lang="en-GB" sz="1600">
                <a:solidFill>
                  <a:srgbClr val="88888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(😓)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: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n-GB" sz="1600">
                <a:solidFill>
                  <a:srgbClr val="C65D0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&gt;&gt;&gt; </a:t>
            </a: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 </a:t>
            </a:r>
            <a:r>
              <a:rPr lang="en-GB" sz="1600">
                <a:solidFill>
                  <a:srgbClr val="66666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600">
                <a:solidFill>
                  <a:srgbClr val="009C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'90'</a:t>
            </a:r>
            <a:b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en-GB" sz="1600">
                <a:solidFill>
                  <a:srgbClr val="C65D0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&gt;&gt;&gt; </a:t>
            </a: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 </a:t>
            </a:r>
            <a:r>
              <a:rPr lang="en-GB" sz="1600">
                <a:solidFill>
                  <a:srgbClr val="66666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600">
                <a:solidFill>
                  <a:srgbClr val="009C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'100'</a:t>
            </a:r>
            <a:b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en-GB" sz="1600">
                <a:solidFill>
                  <a:srgbClr val="C65D0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&gt;&gt;&gt; </a:t>
            </a: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 </a:t>
            </a:r>
            <a:r>
              <a:rPr lang="en-GB" sz="1600">
                <a:solidFill>
                  <a:srgbClr val="66666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</a:t>
            </a: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b</a:t>
            </a:r>
            <a:b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600">
                <a:solidFill>
                  <a:srgbClr val="88888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True</a:t>
            </a:r>
            <a:br>
              <a:rPr lang="en-GB" sz="1000">
                <a:solidFill>
                  <a:srgbClr val="88888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endParaRPr b="1">
              <a:solidFill>
                <a:srgbClr val="C65D09"/>
              </a:solidFill>
              <a:highlight>
                <a:srgbClr val="27282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</a:pPr>
            <a:r>
              <a:rPr lang="en-GB" sz="16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zfill 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will help you to add 0s to the left of your number (zeropadding) to ensure consistent comparison results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/>
        </p:nvSpPr>
        <p:spPr>
          <a:xfrm>
            <a:off x="506901" y="393125"/>
            <a:ext cx="5526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 Light"/>
                <a:ea typeface="Rubik Light"/>
                <a:cs typeface="Rubik Light"/>
                <a:sym typeface="Rubik Light"/>
              </a:rPr>
              <a:t>That’s all I’ve got</a:t>
            </a:r>
            <a:endParaRPr sz="3600">
              <a:solidFill>
                <a:srgbClr val="73BC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7496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/>
          <p:nvPr/>
        </p:nvSpPr>
        <p:spPr>
          <a:xfrm>
            <a:off x="506902" y="393125"/>
            <a:ext cx="4001100" cy="13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rPr lang="en-GB" sz="560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Question Time!</a:t>
            </a:r>
            <a:endParaRPr sz="5600">
              <a:solidFill>
                <a:srgbClr val="FFFFFF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t/>
            </a:r>
            <a:endParaRPr sz="56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854B3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/>
        </p:nvSpPr>
        <p:spPr>
          <a:xfrm>
            <a:off x="519593" y="381769"/>
            <a:ext cx="6647100" cy="3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4B3"/>
              </a:buClr>
              <a:buSzPts val="3000"/>
              <a:buFont typeface="Arial"/>
              <a:buNone/>
            </a:pPr>
            <a:r>
              <a:rPr lang="en-GB" sz="5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We are hiring!</a:t>
            </a:r>
            <a:br>
              <a:rPr lang="en-GB" sz="5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</a:br>
            <a:br>
              <a:rPr lang="en-GB" sz="5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</a:br>
            <a:br>
              <a:rPr lang="en-GB" sz="5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-GB" sz="3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If you are interested, let’s talk!</a:t>
            </a:r>
            <a:endParaRPr sz="3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49AE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/>
        </p:nvSpPr>
        <p:spPr>
          <a:xfrm>
            <a:off x="506897" y="393131"/>
            <a:ext cx="47010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053674"/>
                </a:solidFill>
                <a:latin typeface="Rubik"/>
                <a:ea typeface="Rubik"/>
                <a:cs typeface="Rubik"/>
                <a:sym typeface="Rubik"/>
              </a:rPr>
              <a:t>What is this about?</a:t>
            </a:r>
            <a:endParaRPr sz="5600">
              <a:solidFill>
                <a:srgbClr val="053674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F69C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cardless-white@3x.png" id="283" name="Google Shape;28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3301" y="4383947"/>
            <a:ext cx="1148606" cy="2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7"/>
          <p:cNvSpPr txBox="1"/>
          <p:nvPr/>
        </p:nvSpPr>
        <p:spPr>
          <a:xfrm>
            <a:off x="506897" y="397145"/>
            <a:ext cx="6701400" cy="13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Thank You</a:t>
            </a:r>
            <a:endParaRPr sz="56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85" name="Google Shape;285;p47"/>
          <p:cNvPicPr preferRelativeResize="0"/>
          <p:nvPr/>
        </p:nvPicPr>
        <p:blipFill rotWithShape="1">
          <a:blip r:embed="rId4">
            <a:alphaModFix/>
          </a:blip>
          <a:srcRect b="8249" l="0" r="0" t="8249"/>
          <a:stretch/>
        </p:blipFill>
        <p:spPr>
          <a:xfrm>
            <a:off x="4666884" y="1307944"/>
            <a:ext cx="3906225" cy="326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53674"/>
                </a:solidFill>
                <a:latin typeface="Rubik Medium"/>
                <a:ea typeface="Rubik Medium"/>
                <a:cs typeface="Rubik Medium"/>
                <a:sym typeface="Rubik Medium"/>
              </a:rPr>
              <a:t>What is this about?</a:t>
            </a:r>
            <a:endParaRPr sz="1600">
              <a:solidFill>
                <a:srgbClr val="053674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72" name="Google Shape;72;p12"/>
          <p:cNvSpPr txBox="1"/>
          <p:nvPr/>
        </p:nvSpPr>
        <p:spPr>
          <a:xfrm>
            <a:off x="571800" y="1291225"/>
            <a:ext cx="5272500" cy="24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032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78A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Password Rotation, what is it and does it matter?</a:t>
            </a:r>
            <a:b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3200" lvl="0" marL="177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878A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How we wanted to implement it</a:t>
            </a:r>
            <a:b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3200" lvl="0" marL="177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878A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How we failed at implementing it</a:t>
            </a:r>
            <a:b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3200" lvl="0" marL="17780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6878A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rgbClr val="86878A"/>
                </a:solidFill>
                <a:latin typeface="Avenir"/>
                <a:ea typeface="Avenir"/>
                <a:cs typeface="Avenir"/>
                <a:sym typeface="Avenir"/>
              </a:rPr>
              <a:t>What we learned</a:t>
            </a:r>
            <a:endParaRPr sz="1800">
              <a:solidFill>
                <a:srgbClr val="86878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3"/>
          <p:cNvPicPr preferRelativeResize="0"/>
          <p:nvPr/>
        </p:nvPicPr>
        <p:blipFill rotWithShape="1">
          <a:blip r:embed="rId3">
            <a:alphaModFix/>
          </a:blip>
          <a:srcRect b="6592" l="3935" r="4956" t="5278"/>
          <a:stretch/>
        </p:blipFill>
        <p:spPr>
          <a:xfrm>
            <a:off x="4749550" y="1156184"/>
            <a:ext cx="3902350" cy="283113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506897" y="393131"/>
            <a:ext cx="47010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What is a Password Rotation Policy?</a:t>
            </a:r>
            <a:endParaRPr sz="5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What is a Password Rotation Policy?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571800" y="1273625"/>
            <a:ext cx="54615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Password Rotation Policy is a requirement for a password to be changed on a recurring basis.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This is based on the assumption that changing that password would prevent an attacker from using it past its expiration time.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3674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/>
        </p:nvSpPr>
        <p:spPr>
          <a:xfrm>
            <a:off x="659297" y="545531"/>
            <a:ext cx="47010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GB" sz="5600">
                <a:solidFill>
                  <a:srgbClr val="73BCA9"/>
                </a:solidFill>
                <a:latin typeface="Rubik"/>
                <a:ea typeface="Rubik"/>
                <a:cs typeface="Rubik"/>
                <a:sym typeface="Rubik"/>
              </a:rPr>
              <a:t>This is stupid</a:t>
            </a:r>
            <a:endParaRPr sz="5600">
              <a:solidFill>
                <a:srgbClr val="73BCA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/>
        </p:nvSpPr>
        <p:spPr>
          <a:xfrm>
            <a:off x="571800" y="563934"/>
            <a:ext cx="4286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3BCA9"/>
                </a:solidFill>
                <a:latin typeface="Rubik Medium"/>
                <a:ea typeface="Rubik Medium"/>
                <a:cs typeface="Rubik Medium"/>
                <a:sym typeface="Rubik Medium"/>
              </a:rPr>
              <a:t>This is stupid … and this is why</a:t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BCA9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571800" y="1273625"/>
            <a:ext cx="80031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NIST thinks this is stupid:</a:t>
            </a:r>
            <a:endParaRPr b="1"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https://pages.nist.gov/800-63-FAQ/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Q-B5: Is password expiration no longer recommended?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Q-B6: Are password composition rules no longer recommended?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NCSC</a:t>
            </a:r>
            <a:r>
              <a:rPr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thinks this is stupid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</a:t>
            </a: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ttps://www.ncsc.gov.uk/guidance/password-guidance-simplifying-your-approach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https://www.ncsc.gov.uk/articles/problems-forcing-regular-password-expiry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https://www.ncsc.gov.uk/blog-post/your-password-expiry-policy-may-have-reached-its-expiry-date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More</a:t>
            </a:r>
            <a:r>
              <a:rPr lang="en-GB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people that think this is stupid: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https://www.ftc.gov/news-events/blogs/techftc/2016/03/time-rethink-mandatory-password-changes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9"/>
              </a:rPr>
              <a:t>http://people.scs.carleton.ca/~paulv/papers/expiration-authorcopy.pdf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●"/>
            </a:pPr>
            <a:r>
              <a:rPr lang="en-GB" sz="1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0"/>
              </a:rPr>
              <a:t>https://www.troyhunt.com/passwords-evolved-authentication-guidance-for-the-modern-era/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Cardless">
  <a:themeElements>
    <a:clrScheme name="White">
      <a:dk1>
        <a:srgbClr val="8A6904"/>
      </a:dk1>
      <a:lt1>
        <a:srgbClr val="86878A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